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08" r:id="rId2"/>
    <p:sldId id="257" r:id="rId3"/>
    <p:sldId id="276" r:id="rId4"/>
    <p:sldId id="279" r:id="rId5"/>
    <p:sldId id="273" r:id="rId6"/>
    <p:sldId id="291" r:id="rId7"/>
    <p:sldId id="292" r:id="rId8"/>
    <p:sldId id="293" r:id="rId9"/>
    <p:sldId id="294" r:id="rId10"/>
    <p:sldId id="295" r:id="rId11"/>
    <p:sldId id="282" r:id="rId12"/>
    <p:sldId id="284" r:id="rId13"/>
    <p:sldId id="283" r:id="rId14"/>
    <p:sldId id="278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EF33B19-7A22-4B93-935A-0B65F1FE4118}" v="1" dt="2024-08-26T11:49:47.76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9514" autoAdjust="0"/>
    <p:restoredTop sz="94660"/>
  </p:normalViewPr>
  <p:slideViewPr>
    <p:cSldViewPr snapToGrid="0">
      <p:cViewPr varScale="1">
        <p:scale>
          <a:sx n="67" d="100"/>
          <a:sy n="67" d="100"/>
        </p:scale>
        <p:origin x="852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5" d="100"/>
        <a:sy n="65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microsoft.com/office/2015/10/relationships/revisionInfo" Target="revisionInfo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20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dhikari, Amitabh Prasad (CDC/GHC/DGHT) (CTR)" userId="a07ef4c3-c9dd-422f-bc3b-fb4b30c96bc4" providerId="ADAL" clId="{EEF33B19-7A22-4B93-935A-0B65F1FE4118}"/>
    <pc:docChg chg="undo custSel delSld modSld">
      <pc:chgData name="Adhikari, Amitabh Prasad (CDC/GHC/DGHT) (CTR)" userId="a07ef4c3-c9dd-422f-bc3b-fb4b30c96bc4" providerId="ADAL" clId="{EEF33B19-7A22-4B93-935A-0B65F1FE4118}" dt="2024-08-26T11:51:33.415" v="15" actId="47"/>
      <pc:docMkLst>
        <pc:docMk/>
      </pc:docMkLst>
      <pc:sldChg chg="del">
        <pc:chgData name="Adhikari, Amitabh Prasad (CDC/GHC/DGHT) (CTR)" userId="a07ef4c3-c9dd-422f-bc3b-fb4b30c96bc4" providerId="ADAL" clId="{EEF33B19-7A22-4B93-935A-0B65F1FE4118}" dt="2024-08-26T11:51:33.415" v="15" actId="47"/>
        <pc:sldMkLst>
          <pc:docMk/>
          <pc:sldMk cId="3799087227" sldId="256"/>
        </pc:sldMkLst>
      </pc:sldChg>
      <pc:sldChg chg="modSp mod">
        <pc:chgData name="Adhikari, Amitabh Prasad (CDC/GHC/DGHT) (CTR)" userId="a07ef4c3-c9dd-422f-bc3b-fb4b30c96bc4" providerId="ADAL" clId="{EEF33B19-7A22-4B93-935A-0B65F1FE4118}" dt="2024-08-26T11:51:26.436" v="14" actId="27636"/>
        <pc:sldMkLst>
          <pc:docMk/>
          <pc:sldMk cId="160155439" sldId="308"/>
        </pc:sldMkLst>
        <pc:spChg chg="mod">
          <ac:chgData name="Adhikari, Amitabh Prasad (CDC/GHC/DGHT) (CTR)" userId="a07ef4c3-c9dd-422f-bc3b-fb4b30c96bc4" providerId="ADAL" clId="{EEF33B19-7A22-4B93-935A-0B65F1FE4118}" dt="2024-08-26T11:51:26.436" v="14" actId="27636"/>
          <ac:spMkLst>
            <pc:docMk/>
            <pc:sldMk cId="160155439" sldId="308"/>
            <ac:spMk id="3" creationId="{00000000-0000-0000-0000-000000000000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EB3295-FD17-3B2B-433E-F24CEFE9BA5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619ACFE-FE09-34A4-3784-952CDB041B3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A411E86-72A9-B5AA-A75D-2EF09B93FD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A3F384-98DD-4A7B-89BE-597C3C494540}" type="datetimeFigureOut">
              <a:rPr lang="en-US" smtClean="0"/>
              <a:t>8/26/2024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4A4B36A-626D-DE42-809B-24DEAD5CC7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2A0216C-655F-6E0F-9041-E7BDB631BB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84A9A2-BD0B-41E6-A198-DAE4E5B99A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98959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3AE18D-3B16-6BD7-2C24-2D0B0D9691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B9DD1BB-BF66-6DC0-E5CD-48F2F7B3E56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75D68AB-A3C4-19F8-294C-4881530846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A3F384-98DD-4A7B-89BE-597C3C494540}" type="datetimeFigureOut">
              <a:rPr lang="en-US" smtClean="0"/>
              <a:t>8/26/2024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20FFE09-18F1-3CD5-7251-E93AEAEFF6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CEA12B3-91BD-ED9B-6F7D-80E28FCBCA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84A9A2-BD0B-41E6-A198-DAE4E5B99A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1150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1BE993B-403E-5807-9E90-B734D34F599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9CA553D-F229-046C-EFD4-CAB1917DDE1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F992744-F1A4-D098-9066-4D437BCDFD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A3F384-98DD-4A7B-89BE-597C3C494540}" type="datetimeFigureOut">
              <a:rPr lang="en-US" smtClean="0"/>
              <a:t>8/26/2024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6C2CDD0-2E64-262E-23C3-EF509509B6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EFF80FC-39FB-EC9D-6131-21F755DC64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84A9A2-BD0B-41E6-A198-DAE4E5B99A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77535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81002" y="5952204"/>
            <a:ext cx="2507719" cy="853236"/>
          </a:xfrm>
          <a:prstGeom prst="rect">
            <a:avLst/>
          </a:prstGeom>
        </p:spPr>
      </p:pic>
      <p:sp>
        <p:nvSpPr>
          <p:cNvPr id="11" name="Text Placeholder 10"/>
          <p:cNvSpPr>
            <a:spLocks noGrp="1"/>
          </p:cNvSpPr>
          <p:nvPr>
            <p:ph type="body" sz="quarter" idx="16" hasCustomPrompt="1"/>
          </p:nvPr>
        </p:nvSpPr>
        <p:spPr>
          <a:xfrm>
            <a:off x="220980" y="5264943"/>
            <a:ext cx="9360022" cy="1063009"/>
          </a:xfrm>
        </p:spPr>
        <p:txBody>
          <a:bodyPr anchor="b">
            <a:normAutofit/>
          </a:bodyPr>
          <a:lstStyle>
            <a:lvl1pPr marL="0" indent="0">
              <a:buNone/>
              <a:defRPr sz="2400" baseline="0"/>
            </a:lvl1pPr>
          </a:lstStyle>
          <a:p>
            <a:pPr lvl="0"/>
            <a:r>
              <a:rPr lang="en-US" dirty="0"/>
              <a:t>Weekday, Month DD, YYYY</a:t>
            </a:r>
          </a:p>
        </p:txBody>
      </p:sp>
      <p:sp>
        <p:nvSpPr>
          <p:cNvPr id="13" name="Title 1"/>
          <p:cNvSpPr>
            <a:spLocks noGrp="1"/>
          </p:cNvSpPr>
          <p:nvPr>
            <p:ph type="ctrTitle" hasCustomPrompt="1"/>
          </p:nvPr>
        </p:nvSpPr>
        <p:spPr>
          <a:xfrm>
            <a:off x="220980" y="1770342"/>
            <a:ext cx="11750040" cy="1928812"/>
          </a:xfrm>
        </p:spPr>
        <p:txBody>
          <a:bodyPr anchor="b"/>
          <a:lstStyle>
            <a:lvl1pPr algn="l">
              <a:defRPr sz="6000" b="1"/>
            </a:lvl1pPr>
          </a:lstStyle>
          <a:p>
            <a:r>
              <a:rPr lang="en-US" dirty="0"/>
              <a:t>Enter Presentation Title</a:t>
            </a:r>
          </a:p>
        </p:txBody>
      </p:sp>
      <p:sp>
        <p:nvSpPr>
          <p:cNvPr id="14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20980" y="4038600"/>
            <a:ext cx="11750040" cy="886897"/>
          </a:xfrm>
        </p:spPr>
        <p:txBody>
          <a:bodyPr anchor="b"/>
          <a:lstStyle>
            <a:lvl1pPr marL="0" indent="0" algn="l">
              <a:buNone/>
              <a:defRPr sz="240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Enter presentation subtitle or author</a:t>
            </a:r>
          </a:p>
        </p:txBody>
      </p:sp>
      <p:sp>
        <p:nvSpPr>
          <p:cNvPr id="7" name="TextBox 6"/>
          <p:cNvSpPr txBox="1"/>
          <p:nvPr userDrawn="1"/>
        </p:nvSpPr>
        <p:spPr>
          <a:xfrm>
            <a:off x="0" y="6439680"/>
            <a:ext cx="1984248" cy="365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rgbClr val="898989"/>
                </a:solidFill>
              </a:rPr>
              <a:t>Division of Global HIV</a:t>
            </a:r>
            <a:r>
              <a:rPr lang="en-US" sz="1200" baseline="0" dirty="0">
                <a:solidFill>
                  <a:srgbClr val="898989"/>
                </a:solidFill>
              </a:rPr>
              <a:t> &amp; TB</a:t>
            </a:r>
            <a:endParaRPr lang="en-US" sz="1200" dirty="0">
              <a:solidFill>
                <a:srgbClr val="89898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24519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BCCFC9-D2EC-F4C8-3516-8DDD59989E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DC0C56-CB9C-9DA8-8158-9354B74AB91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5010AF9-715D-50E6-D4C4-0A86EB2B59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A3F384-98DD-4A7B-89BE-597C3C494540}" type="datetimeFigureOut">
              <a:rPr lang="en-US" smtClean="0"/>
              <a:t>8/26/2024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4FB2CD4-F498-8706-9FD1-B04B051E73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11B32D9-3D64-B93F-DC81-87B6DD941F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84A9A2-BD0B-41E6-A198-DAE4E5B99A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43892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61CDA2-5A41-86F9-32CA-FCDE6474E2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2ACFA1C-4F47-283F-4791-F4BBC869CB8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DD88C6D-57B9-01CB-16F2-AC8B74953B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A3F384-98DD-4A7B-89BE-597C3C494540}" type="datetimeFigureOut">
              <a:rPr lang="en-US" smtClean="0"/>
              <a:t>8/26/2024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769EB26-0E5A-8561-5BE6-87BE200005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97AF264-7D7E-B4D8-F146-04BE4F843B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84A9A2-BD0B-41E6-A198-DAE4E5B99A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56945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9ECA15-F648-B27C-D44D-1C35A54096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6AD631-6444-C142-E0FB-B95C54F49D4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6C13AA5-2C1D-87D1-8C0A-451651FED15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5D44F6E-CEFF-0D2F-80FD-341ED16B85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A3F384-98DD-4A7B-89BE-597C3C494540}" type="datetimeFigureOut">
              <a:rPr lang="en-US" smtClean="0"/>
              <a:t>8/26/2024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C40663B-4306-94D6-A751-9E81BA3FC4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A1E24C8-26EF-8410-851B-A2A7DA60C7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84A9A2-BD0B-41E6-A198-DAE4E5B99A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69668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9656C1-8817-085A-F5FB-DD29AF3249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0083984-8A4B-67BC-8DD1-3774F3D5ABF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F93A929-4B90-9F28-EF3A-9DBC4E44822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6DEF38B-74AA-B9F7-82CD-FB2F7BA5CD9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F7AD401-A74F-0D51-09BE-DA55F62E563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EFE6411-1D95-1773-0015-1C37F553C2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A3F384-98DD-4A7B-89BE-597C3C494540}" type="datetimeFigureOut">
              <a:rPr lang="en-US" smtClean="0"/>
              <a:t>8/26/2024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FA753D8-F106-973F-A39C-403BD1F2D5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AA45818-1DDE-9D20-5E76-09B8FA3787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84A9A2-BD0B-41E6-A198-DAE4E5B99A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38915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0E0A0A-CAAA-C9E0-90AA-E6619C5F43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0705390-84D1-8943-EE8F-0B02D1980C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A3F384-98DD-4A7B-89BE-597C3C494540}" type="datetimeFigureOut">
              <a:rPr lang="en-US" smtClean="0"/>
              <a:t>8/26/2024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A911F9B-172B-F9F9-5D8E-6DA7F8E1C0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7CF3C48-EEC8-F080-6969-E881EA184A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84A9A2-BD0B-41E6-A198-DAE4E5B99A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89225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B0E1C0B-5D93-D3B2-D386-746E445B8A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A3F384-98DD-4A7B-89BE-597C3C494540}" type="datetimeFigureOut">
              <a:rPr lang="en-US" smtClean="0"/>
              <a:t>8/26/2024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14A9314-4588-30E6-DB5E-25CC5EC10E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8ABA2F4-B48D-B109-99FD-768B0C4A56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84A9A2-BD0B-41E6-A198-DAE4E5B99A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17462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7AACF1-1B7C-99F1-A265-18146E1F46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D8DD31-C88C-88D0-8933-3857D528C8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69A56E3-D229-70F6-6F6A-888218135BF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7379590-E596-8F21-E084-03A6CE0B5C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A3F384-98DD-4A7B-89BE-597C3C494540}" type="datetimeFigureOut">
              <a:rPr lang="en-US" smtClean="0"/>
              <a:t>8/26/2024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7CFE9FD-BD91-FAB5-4A0D-080658C059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2438C4C-4D9B-481F-5B04-29A9E7D33F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84A9A2-BD0B-41E6-A198-DAE4E5B99A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30105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8053B2-D1C5-ECF1-CFEB-AD3D791DC5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7C47C09-0EBB-1D83-09D9-642A807A072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61E48AA-2C86-2612-AD1B-43E2CF05F1F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E8CC79B-658E-ED4F-FE6A-CE3417B9BB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A3F384-98DD-4A7B-89BE-597C3C494540}" type="datetimeFigureOut">
              <a:rPr lang="en-US" smtClean="0"/>
              <a:t>8/26/2024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C653BDA-631F-AC9A-9696-BE191DC92C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AAD92B7-D5B0-B413-5DBE-DBC1BCAC31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84A9A2-BD0B-41E6-A198-DAE4E5B99A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80101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D7D02CB-1B02-314B-13D7-6A2A0C8507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46B87A9-C0A8-06D5-24EA-A8157D9EF0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B7CF95E-D901-667E-F094-A20894EE1D2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A3F384-98DD-4A7B-89BE-597C3C494540}" type="datetimeFigureOut">
              <a:rPr lang="en-US" smtClean="0"/>
              <a:t>8/26/2024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D76381F-98C8-BF88-127E-6A42300BAB3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74B2323-B175-6B2A-8DFF-368EE00E690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84A9A2-BD0B-41E6-A198-DAE4E5B99A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01397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mailto:app0@cdc.gov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emf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US" dirty="0"/>
              <a:t>RTCQI Best Practices Workshop-Western Hemisphere</a:t>
            </a:r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220980" y="2313542"/>
            <a:ext cx="11750040" cy="1385612"/>
          </a:xfrm>
        </p:spPr>
        <p:txBody>
          <a:bodyPr>
            <a:normAutofit/>
          </a:bodyPr>
          <a:lstStyle/>
          <a:p>
            <a:r>
              <a:rPr lang="en-US" sz="5400" dirty="0"/>
              <a:t>Managing HTS Data Management</a:t>
            </a:r>
            <a:br>
              <a:rPr lang="en-US" sz="5400" dirty="0"/>
            </a:br>
            <a:r>
              <a:rPr lang="en-US" sz="2400" b="1" dirty="0" err="1"/>
              <a:t>eTools</a:t>
            </a:r>
            <a:r>
              <a:rPr lang="en-US" sz="2400" b="1" dirty="0"/>
              <a:t> for Logbook Data Management and Analysis</a:t>
            </a:r>
            <a:endParaRPr lang="en-US" sz="5400" dirty="0"/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b="1" dirty="0"/>
              <a:t>Laboratory Data Monitoring Team</a:t>
            </a:r>
          </a:p>
          <a:p>
            <a:r>
              <a:rPr lang="en-US" b="1" dirty="0"/>
              <a:t>International Branch, CDC Atlanta</a:t>
            </a:r>
          </a:p>
        </p:txBody>
      </p:sp>
    </p:spTree>
    <p:extLst>
      <p:ext uri="{BB962C8B-B14F-4D97-AF65-F5344CB8AC3E}">
        <p14:creationId xmlns:p14="http://schemas.microsoft.com/office/powerpoint/2010/main" val="16015543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7ED5DD6C-0272-9571-0B9D-D87EBF72A1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Implementation Considerations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8DCB194-AA56-056A-473C-7764B5CC159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sz="2400" b="1" dirty="0"/>
              <a:t>Project Management:</a:t>
            </a:r>
            <a:r>
              <a:rPr lang="en-US" sz="2400" dirty="0"/>
              <a:t> Oversee project execution to ensure timely completion and adherence to objectives.</a:t>
            </a:r>
          </a:p>
          <a:p>
            <a:r>
              <a:rPr lang="en-US" sz="2400" b="1" dirty="0"/>
              <a:t>Tool Selection:</a:t>
            </a:r>
            <a:r>
              <a:rPr lang="en-US" sz="2400" dirty="0"/>
              <a:t> Choose the appropriate tool tailored to the country's needs.</a:t>
            </a:r>
          </a:p>
          <a:p>
            <a:r>
              <a:rPr lang="en-US" sz="2400" b="1" dirty="0"/>
              <a:t>User Training:</a:t>
            </a:r>
            <a:r>
              <a:rPr lang="en-US" sz="2400" dirty="0"/>
              <a:t> Conduct comprehensive training for end users to ensure effective tool usage.</a:t>
            </a:r>
          </a:p>
          <a:p>
            <a:r>
              <a:rPr lang="en-US" sz="2400" b="1" dirty="0"/>
              <a:t>Implementation:</a:t>
            </a:r>
            <a:r>
              <a:rPr lang="en-US" sz="2400" dirty="0"/>
              <a:t> Implement the tool in a stepwise manner to manage complexity.</a:t>
            </a:r>
          </a:p>
          <a:p>
            <a:r>
              <a:rPr lang="en-US" sz="2400" b="1" dirty="0"/>
              <a:t>Data Management:</a:t>
            </a:r>
            <a:r>
              <a:rPr lang="en-US" sz="2400" dirty="0"/>
              <a:t> Utilize the Ministry of Health's data servers or other approved service providers for tool implementation.</a:t>
            </a:r>
          </a:p>
          <a:p>
            <a:r>
              <a:rPr lang="en-US" sz="2400" b="1" dirty="0"/>
              <a:t>Site Identification:</a:t>
            </a:r>
            <a:r>
              <a:rPr lang="en-US" sz="2400" dirty="0"/>
              <a:t> Standardize site ID usage across SPI-RRT and other tools for consistency.</a:t>
            </a:r>
          </a:p>
          <a:p>
            <a:r>
              <a:rPr lang="en-US" sz="2400" b="1" dirty="0"/>
              <a:t>Reporting:</a:t>
            </a:r>
            <a:r>
              <a:rPr lang="en-US" sz="2400" dirty="0"/>
              <a:t> Delegate monthly reporting tasks through </a:t>
            </a:r>
            <a:r>
              <a:rPr lang="en-US" sz="2400" dirty="0" err="1"/>
              <a:t>eTools</a:t>
            </a:r>
            <a:r>
              <a:rPr lang="en-US" sz="2400" dirty="0"/>
              <a:t> to maintain regular updates.</a:t>
            </a:r>
          </a:p>
          <a:p>
            <a:r>
              <a:rPr lang="en-US" sz="2400" b="1" dirty="0"/>
              <a:t>Feedback Mechanism:</a:t>
            </a:r>
            <a:r>
              <a:rPr lang="en-US" sz="2400" dirty="0"/>
              <a:t> Utilize ECO sessions to gather and integrate feedback from users.</a:t>
            </a:r>
          </a:p>
          <a:p>
            <a:r>
              <a:rPr lang="en-US" sz="2400" b="1" dirty="0"/>
              <a:t>Data Integration: </a:t>
            </a:r>
            <a:r>
              <a:rPr lang="en-US" sz="2400" dirty="0"/>
              <a:t>Connect data to the national PEPFAR reporting system and assess integration with platforms like DHIS2 for broader usability.</a:t>
            </a:r>
          </a:p>
        </p:txBody>
      </p:sp>
    </p:spTree>
    <p:extLst>
      <p:ext uri="{BB962C8B-B14F-4D97-AF65-F5344CB8AC3E}">
        <p14:creationId xmlns:p14="http://schemas.microsoft.com/office/powerpoint/2010/main" val="111752387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FEC077-6EC4-C2A6-B561-9BEC97E44B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Effectiveness and Integration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059C58-4230-1CE6-A6FA-31F5028DEB1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l">
              <a:buFont typeface="Arial" panose="020B0604020202020204" pitchFamily="34" charset="0"/>
              <a:buChar char="•"/>
            </a:pPr>
            <a:endParaRPr lang="en-US" b="1" i="0" dirty="0">
              <a:solidFill>
                <a:srgbClr val="0D0D0D"/>
              </a:solidFill>
              <a:effectLst/>
              <a:highlight>
                <a:srgbClr val="FFFFFF"/>
              </a:highlight>
              <a:latin typeface="Söhne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en-US" b="1" i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Söhne"/>
              </a:rPr>
              <a:t>Efficiency:</a:t>
            </a:r>
            <a:r>
              <a:rPr lang="en-US" b="0" i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Söhne"/>
              </a:rPr>
              <a:t> Reduces manual effort and time required for data collection.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b="1" i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Söhne"/>
              </a:rPr>
              <a:t>Accuracy:</a:t>
            </a:r>
            <a:r>
              <a:rPr lang="en-US" b="0" i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Söhne"/>
              </a:rPr>
              <a:t> Ensures timeliness and precision in data collection.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b="1" i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Söhne"/>
              </a:rPr>
              <a:t>Support for Testers:</a:t>
            </a:r>
            <a:r>
              <a:rPr lang="en-US" b="0" i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Söhne"/>
              </a:rPr>
              <a:t> Provides quality managers with timely information to predict training needs and monitor testing quality.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b="1" i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Söhne"/>
              </a:rPr>
              <a:t>Integration with other Systems:</a:t>
            </a:r>
            <a:r>
              <a:rPr lang="en-US" b="0" i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Söhne"/>
              </a:rPr>
              <a:t> Includes tester certifications and proficiency testing linkages to support quality assurance.</a:t>
            </a:r>
          </a:p>
        </p:txBody>
      </p:sp>
    </p:spTree>
    <p:extLst>
      <p:ext uri="{BB962C8B-B14F-4D97-AF65-F5344CB8AC3E}">
        <p14:creationId xmlns:p14="http://schemas.microsoft.com/office/powerpoint/2010/main" val="212192592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331CCE18-7947-FB8E-A117-34D960F1C2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Ready to Collaborate and Enhance?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DCA0D7E-4F32-BE21-EE1C-2D3F6001D9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10720589" cy="4351338"/>
          </a:xfrm>
        </p:spPr>
        <p:txBody>
          <a:bodyPr>
            <a:normAutofit fontScale="92500"/>
          </a:bodyPr>
          <a:lstStyle/>
          <a:p>
            <a:r>
              <a:rPr lang="en-US" dirty="0"/>
              <a:t>Engage:</a:t>
            </a:r>
          </a:p>
          <a:p>
            <a:pPr lvl="1"/>
            <a:r>
              <a:rPr lang="en-US" dirty="0"/>
              <a:t>Please feel free to ask any questions and provide feedback</a:t>
            </a:r>
          </a:p>
          <a:p>
            <a:pPr lvl="1"/>
            <a:r>
              <a:rPr lang="en-US" dirty="0"/>
              <a:t>Share your thoughts on how we can improve or adapt these tools for better efficiency.</a:t>
            </a:r>
          </a:p>
          <a:p>
            <a:r>
              <a:rPr lang="en-US" dirty="0"/>
              <a:t>Plan Next Steps:</a:t>
            </a:r>
          </a:p>
          <a:p>
            <a:pPr lvl="1"/>
            <a:r>
              <a:rPr lang="en-US" dirty="0"/>
              <a:t>We are here to support you every step of the way. Let’s schedule a follow-up to discuss specific implementation strategies.</a:t>
            </a:r>
          </a:p>
          <a:p>
            <a:r>
              <a:rPr lang="en-US" dirty="0"/>
              <a:t>Stay Connected:</a:t>
            </a:r>
          </a:p>
          <a:p>
            <a:pPr lvl="1"/>
            <a:r>
              <a:rPr lang="en-US" dirty="0"/>
              <a:t>For further inquiries or additional information, don’t hesitate to contact me.</a:t>
            </a:r>
          </a:p>
          <a:p>
            <a:pPr lvl="2"/>
            <a:r>
              <a:rPr lang="en-US" dirty="0"/>
              <a:t>Email: </a:t>
            </a:r>
            <a:r>
              <a:rPr lang="en-US" dirty="0">
                <a:hlinkClick r:id="rId2"/>
              </a:rPr>
              <a:t>app0@cdc.gov</a:t>
            </a:r>
            <a:endParaRPr lang="en-US" dirty="0"/>
          </a:p>
          <a:p>
            <a:pPr marL="914400" lvl="2" indent="0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/>
              <a:t>Let's dive deeper into any aspects you're interested. Please visit us at IT Booth.</a:t>
            </a:r>
          </a:p>
          <a:p>
            <a:pPr lvl="2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612076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E08C4D-F359-3930-7BDA-2984E229F1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Demo -- </a:t>
            </a:r>
            <a:r>
              <a:rPr lang="en-US" dirty="0"/>
              <a:t>Scenario Overview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31649BC-2D49-1687-6396-81BD6764FB4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36642"/>
            <a:ext cx="5181600" cy="3897842"/>
          </a:xfrm>
        </p:spPr>
        <p:txBody>
          <a:bodyPr>
            <a:normAutofit fontScale="47500" lnSpcReduction="20000"/>
          </a:bodyPr>
          <a:lstStyle/>
          <a:p>
            <a:pPr algn="l"/>
            <a:r>
              <a:rPr lang="en-US" sz="2900" b="1" i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Söhne"/>
              </a:rPr>
              <a:t>Location and Partners:</a:t>
            </a:r>
            <a:endParaRPr lang="en-US" sz="2900" b="0" i="0" dirty="0">
              <a:solidFill>
                <a:srgbClr val="0D0D0D"/>
              </a:solidFill>
              <a:effectLst/>
              <a:highlight>
                <a:srgbClr val="FFFFFF"/>
              </a:highlight>
              <a:latin typeface="Söhne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en-US" sz="2900" b="1" i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Söhne"/>
              </a:rPr>
              <a:t>Country:</a:t>
            </a:r>
            <a:r>
              <a:rPr lang="en-US" sz="2900" b="0" i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Söhne"/>
              </a:rPr>
              <a:t> </a:t>
            </a:r>
            <a:r>
              <a:rPr lang="en-US" sz="2900" b="0" i="0" dirty="0" err="1">
                <a:solidFill>
                  <a:srgbClr val="0D0D0D"/>
                </a:solidFill>
                <a:effectLst/>
                <a:highlight>
                  <a:srgbClr val="FFFFFF"/>
                </a:highlight>
                <a:latin typeface="Söhne"/>
              </a:rPr>
              <a:t>Healthland</a:t>
            </a:r>
            <a:endParaRPr lang="en-US" sz="2900" b="0" i="0" dirty="0">
              <a:solidFill>
                <a:srgbClr val="0D0D0D"/>
              </a:solidFill>
              <a:effectLst/>
              <a:highlight>
                <a:srgbClr val="FFFFFF"/>
              </a:highlight>
              <a:latin typeface="Söhne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en-US" sz="2900" b="1" i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Söhne"/>
              </a:rPr>
              <a:t>District:</a:t>
            </a:r>
            <a:r>
              <a:rPr lang="en-US" sz="2900" b="0" i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Söhne"/>
              </a:rPr>
              <a:t> </a:t>
            </a:r>
            <a:r>
              <a:rPr lang="en-US" sz="2900" b="0" i="0" dirty="0" err="1">
                <a:solidFill>
                  <a:srgbClr val="0D0D0D"/>
                </a:solidFill>
                <a:effectLst/>
                <a:highlight>
                  <a:srgbClr val="FFFFFF"/>
                </a:highlight>
                <a:latin typeface="Söhne"/>
              </a:rPr>
              <a:t>Medville</a:t>
            </a:r>
            <a:endParaRPr lang="en-US" sz="2900" b="0" i="0" dirty="0">
              <a:solidFill>
                <a:srgbClr val="0D0D0D"/>
              </a:solidFill>
              <a:effectLst/>
              <a:highlight>
                <a:srgbClr val="FFFFFF"/>
              </a:highlight>
              <a:latin typeface="Söhne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en-US" sz="2900" b="1" i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Söhne"/>
              </a:rPr>
              <a:t>Partners:</a:t>
            </a:r>
            <a:r>
              <a:rPr lang="en-US" sz="2900" b="0" i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Söhne"/>
              </a:rPr>
              <a:t> HealthPartners Global</a:t>
            </a:r>
          </a:p>
          <a:p>
            <a:pPr algn="l"/>
            <a:r>
              <a:rPr lang="en-US" sz="2900" b="1" i="0" dirty="0" err="1">
                <a:solidFill>
                  <a:srgbClr val="0D0D0D"/>
                </a:solidFill>
                <a:effectLst/>
                <a:highlight>
                  <a:srgbClr val="FFFFFF"/>
                </a:highlight>
                <a:latin typeface="Söhne"/>
              </a:rPr>
              <a:t>eTool</a:t>
            </a:r>
            <a:r>
              <a:rPr lang="en-US" sz="2900" b="1" i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Söhne"/>
              </a:rPr>
              <a:t> - Logbook Overview:</a:t>
            </a:r>
            <a:endParaRPr lang="en-US" sz="2900" b="0" i="0" dirty="0">
              <a:solidFill>
                <a:srgbClr val="0D0D0D"/>
              </a:solidFill>
              <a:effectLst/>
              <a:highlight>
                <a:srgbClr val="FFFFFF"/>
              </a:highlight>
              <a:latin typeface="Söhne"/>
            </a:endParaRPr>
          </a:p>
          <a:p>
            <a:pPr lvl="1"/>
            <a:r>
              <a:rPr lang="en-US" sz="2900" b="1" i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Söhne"/>
              </a:rPr>
              <a:t>Responsibility:</a:t>
            </a:r>
            <a:r>
              <a:rPr lang="en-US" sz="2900" b="0" i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Söhne"/>
              </a:rPr>
              <a:t> The National Reference Laboratory oversees the collection and analysis of all testing data.</a:t>
            </a:r>
          </a:p>
          <a:p>
            <a:pPr lvl="1"/>
            <a:r>
              <a:rPr lang="en-US" sz="2900" b="1" i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Söhne"/>
              </a:rPr>
              <a:t>Site Reporting:</a:t>
            </a:r>
            <a:r>
              <a:rPr lang="en-US" sz="2900" b="0" i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Söhne"/>
              </a:rPr>
              <a:t> HIV rapid testing sites are required to submit monthly aggregate data to the logbook.</a:t>
            </a:r>
          </a:p>
          <a:p>
            <a:pPr algn="l"/>
            <a:r>
              <a:rPr lang="en-US" sz="2900" b="1" i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Söhne"/>
              </a:rPr>
              <a:t>Event Example:</a:t>
            </a:r>
            <a:endParaRPr lang="en-US" sz="2900" b="0" i="0" dirty="0">
              <a:solidFill>
                <a:srgbClr val="0D0D0D"/>
              </a:solidFill>
              <a:effectLst/>
              <a:highlight>
                <a:srgbClr val="FFFFFF"/>
              </a:highlight>
              <a:latin typeface="Söhne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en-US" sz="2900" b="1" i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Söhne"/>
              </a:rPr>
              <a:t>Collaboration:</a:t>
            </a:r>
            <a:r>
              <a:rPr lang="en-US" sz="2900" b="0" i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Söhne"/>
              </a:rPr>
              <a:t> The National Reference Laboratory collaborates with HealthPartners Global to: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en-US" sz="2900" b="0" i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Söhne"/>
              </a:rPr>
              <a:t>Collect monthly aggregate data.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en-US" sz="2900" b="0" i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Söhne"/>
              </a:rPr>
              <a:t>Conduct data analysis.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en-US" sz="2900" b="0" i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Söhne"/>
              </a:rPr>
              <a:t>Provide feedback to testing sites.</a:t>
            </a:r>
          </a:p>
          <a:p>
            <a:pPr marL="914400" lvl="2" indent="0" algn="l">
              <a:buNone/>
            </a:pPr>
            <a:endParaRPr lang="en-US" b="0" i="0" dirty="0">
              <a:solidFill>
                <a:srgbClr val="0D0D0D"/>
              </a:solidFill>
              <a:effectLst/>
              <a:highlight>
                <a:srgbClr val="FFFFFF"/>
              </a:highlight>
              <a:latin typeface="Söhne"/>
            </a:endParaRP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61DEB875-1271-2E20-15A4-2CA9869A1D3B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Autofit/>
          </a:bodyPr>
          <a:lstStyle/>
          <a:p>
            <a:pPr algn="l"/>
            <a:r>
              <a:rPr lang="en-US" sz="1600" b="1" i="0" dirty="0" err="1">
                <a:solidFill>
                  <a:srgbClr val="0D0D0D"/>
                </a:solidFill>
                <a:effectLst/>
                <a:highlight>
                  <a:srgbClr val="FFFFFF"/>
                </a:highlight>
                <a:latin typeface="Söhne"/>
              </a:rPr>
              <a:t>eTool</a:t>
            </a:r>
            <a:r>
              <a:rPr lang="en-US" sz="1600" b="1" i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Söhne"/>
              </a:rPr>
              <a:t> Usage:</a:t>
            </a:r>
            <a:endParaRPr lang="en-US" sz="1600" b="0" i="0" dirty="0">
              <a:solidFill>
                <a:srgbClr val="0D0D0D"/>
              </a:solidFill>
              <a:effectLst/>
              <a:highlight>
                <a:srgbClr val="FFFFFF"/>
              </a:highlight>
              <a:latin typeface="Söhne"/>
            </a:endParaRPr>
          </a:p>
          <a:p>
            <a:pPr lvl="1"/>
            <a:r>
              <a:rPr lang="en-US" sz="1600" b="1" i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Söhne"/>
              </a:rPr>
              <a:t>Role of HealthPartners Global:</a:t>
            </a:r>
            <a:r>
              <a:rPr lang="en-US" sz="1600" b="0" i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Söhne"/>
              </a:rPr>
              <a:t> Assists various testing sites in reporting monthly aggregate data from the HIV Register.</a:t>
            </a:r>
          </a:p>
          <a:p>
            <a:pPr lvl="1"/>
            <a:r>
              <a:rPr lang="en-US" sz="1600" b="1" i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Söhne"/>
              </a:rPr>
              <a:t>Review and Feedback:</a:t>
            </a:r>
            <a:r>
              <a:rPr lang="en-US" sz="1600" b="0" i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Söhne"/>
              </a:rPr>
              <a:t> The National Reference Laboratory analyzes the monthly data and offers feedback.</a:t>
            </a:r>
          </a:p>
          <a:p>
            <a:pPr algn="l"/>
            <a:r>
              <a:rPr lang="en-US" sz="1600" b="1" i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Söhne"/>
              </a:rPr>
              <a:t>Integration Highlights:</a:t>
            </a:r>
            <a:endParaRPr lang="en-US" sz="1600" b="0" i="0" dirty="0">
              <a:solidFill>
                <a:srgbClr val="0D0D0D"/>
              </a:solidFill>
              <a:effectLst/>
              <a:highlight>
                <a:srgbClr val="FFFFFF"/>
              </a:highlight>
              <a:latin typeface="Söhne"/>
            </a:endParaRPr>
          </a:p>
          <a:p>
            <a:pPr lvl="1"/>
            <a:r>
              <a:rPr lang="en-US" sz="1600" b="1" i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Söhne"/>
              </a:rPr>
              <a:t>Tester Certification Linkage:</a:t>
            </a:r>
            <a:r>
              <a:rPr lang="en-US" sz="1600" b="0" i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Söhne"/>
              </a:rPr>
              <a:t> Demonstrates how the tool integrates tester certification processes with individual tester certifications, enhancing oversight and quality.</a:t>
            </a:r>
          </a:p>
          <a:p>
            <a:pPr lvl="1"/>
            <a:r>
              <a:rPr lang="en-US" sz="1600" b="1" i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Söhne"/>
              </a:rPr>
              <a:t>Proficiency Testing (PT) Linkage:</a:t>
            </a:r>
            <a:r>
              <a:rPr lang="en-US" sz="1600" b="0" i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Söhne"/>
              </a:rPr>
              <a:t> Ensures direct integration of PT results with site audits to maintain testing quality.</a:t>
            </a:r>
          </a:p>
          <a:p>
            <a:pPr lvl="1"/>
            <a:r>
              <a:rPr lang="en-US" sz="1600" b="1" i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Söhne"/>
              </a:rPr>
              <a:t>SPIRRT Linkage:</a:t>
            </a:r>
            <a:r>
              <a:rPr lang="en-US" sz="1600" b="0" i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Söhne"/>
              </a:rPr>
              <a:t> Establishes a connection between the testing site and the SPII RT checklist to streamline compliance and reporting.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B39633C-E00C-5990-6487-F402E837B13B}"/>
              </a:ext>
            </a:extLst>
          </p:cNvPr>
          <p:cNvSpPr txBox="1"/>
          <p:nvPr/>
        </p:nvSpPr>
        <p:spPr>
          <a:xfrm>
            <a:off x="121921" y="6050997"/>
            <a:ext cx="12070080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1600" b="1" i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Söhne"/>
              </a:rPr>
              <a:t>Demo Objectives:</a:t>
            </a:r>
            <a:endParaRPr lang="en-US" sz="1600" b="0" i="0" dirty="0">
              <a:solidFill>
                <a:srgbClr val="0D0D0D"/>
              </a:solidFill>
              <a:effectLst/>
              <a:highlight>
                <a:srgbClr val="FFFFFF"/>
              </a:highlight>
              <a:latin typeface="Söhne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en-US" sz="1600" b="0" i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Söhne"/>
              </a:rPr>
              <a:t>This demonstration will guide you through the full cycle of data management from collection to analysis.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sz="1600" b="0" i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Söhne"/>
              </a:rPr>
              <a:t>Includes a dashboard demonstration tailored to the outlined scenario, highlighting efficient data entry, management, and reporting capabilities.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endParaRPr lang="en-US" sz="1600" b="0" i="0" dirty="0">
              <a:solidFill>
                <a:srgbClr val="0D0D0D"/>
              </a:solidFill>
              <a:effectLst/>
              <a:highlight>
                <a:srgbClr val="FFFFFF"/>
              </a:highlight>
              <a:latin typeface="Söhne"/>
            </a:endParaRPr>
          </a:p>
        </p:txBody>
      </p:sp>
    </p:spTree>
    <p:extLst>
      <p:ext uri="{BB962C8B-B14F-4D97-AF65-F5344CB8AC3E}">
        <p14:creationId xmlns:p14="http://schemas.microsoft.com/office/powerpoint/2010/main" val="300508848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5766EAB1-CC3C-4ADC-DA7B-F0FFA0D2DB68}"/>
              </a:ext>
            </a:extLst>
          </p:cNvPr>
          <p:cNvSpPr txBox="1"/>
          <p:nvPr/>
        </p:nvSpPr>
        <p:spPr>
          <a:xfrm>
            <a:off x="4617076" y="2967335"/>
            <a:ext cx="306962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dirty="0"/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13000655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989381-0588-B4D2-7520-2205B4CD4D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Agenda	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9CF546-61FD-7D2A-A531-7F36DBD482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5312" y="1825625"/>
            <a:ext cx="9898487" cy="4351338"/>
          </a:xfrm>
        </p:spPr>
        <p:txBody>
          <a:bodyPr>
            <a:normAutofit/>
          </a:bodyPr>
          <a:lstStyle/>
          <a:p>
            <a:endParaRPr lang="en-US" dirty="0"/>
          </a:p>
          <a:p>
            <a:pPr algn="l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Söhne"/>
              </a:rPr>
              <a:t>Overview of </a:t>
            </a:r>
            <a:r>
              <a:rPr lang="en-US" b="0" i="0" dirty="0" err="1">
                <a:solidFill>
                  <a:srgbClr val="0D0D0D"/>
                </a:solidFill>
                <a:effectLst/>
                <a:highlight>
                  <a:srgbClr val="FFFFFF"/>
                </a:highlight>
                <a:latin typeface="Söhne"/>
              </a:rPr>
              <a:t>eTools</a:t>
            </a:r>
            <a:r>
              <a:rPr lang="en-US" b="0" i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Söhne"/>
              </a:rPr>
              <a:t> for Logbook Data Analysis 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Söhne"/>
              </a:rPr>
              <a:t>Roles and Responsibilities of Stakeholders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Söhne"/>
              </a:rPr>
              <a:t>Data Flow and Management Overview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Söhne"/>
              </a:rPr>
              <a:t>Integration with Data Management Tools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Söhne"/>
              </a:rPr>
              <a:t>Live Demonstration of the Data Tool</a:t>
            </a:r>
          </a:p>
        </p:txBody>
      </p:sp>
    </p:spTree>
    <p:extLst>
      <p:ext uri="{BB962C8B-B14F-4D97-AF65-F5344CB8AC3E}">
        <p14:creationId xmlns:p14="http://schemas.microsoft.com/office/powerpoint/2010/main" val="30088574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80C392-9E0A-9C85-4D3D-5C6D1A713E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Overview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000E42-9DB1-7200-6601-C68B05A33D8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l">
              <a:buFont typeface="Arial" panose="020B0604020202020204" pitchFamily="34" charset="0"/>
              <a:buChar char="•"/>
            </a:pPr>
            <a:endParaRPr lang="en-US" b="0" i="0" dirty="0">
              <a:solidFill>
                <a:srgbClr val="0D0D0D"/>
              </a:solidFill>
              <a:effectLst/>
              <a:highlight>
                <a:srgbClr val="FFFFFF"/>
              </a:highlight>
              <a:latin typeface="Söhne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Söhne"/>
              </a:rPr>
              <a:t>The HTS Register is a crucial tool in managing and delivering HIV Testing Services (HTS), providing a comprehensive system for documenting test results and follow-up actions.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Söhne"/>
              </a:rPr>
              <a:t>Logbook e-Tools streamline the analysis process for monitoring the testing quality.</a:t>
            </a:r>
          </a:p>
          <a:p>
            <a:r>
              <a:rPr lang="en-US" dirty="0"/>
              <a:t>A user-friendly tool that facilitates site access for entering summary data for reporting and analysis.</a:t>
            </a:r>
          </a:p>
        </p:txBody>
      </p:sp>
    </p:spTree>
    <p:extLst>
      <p:ext uri="{BB962C8B-B14F-4D97-AF65-F5344CB8AC3E}">
        <p14:creationId xmlns:p14="http://schemas.microsoft.com/office/powerpoint/2010/main" val="10501441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B29CC1-3ABA-2384-567E-DCD553EDF1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Stakeholders and Their Roles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861171-2B9C-0834-BFA1-5798FCD4C55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algn="l">
              <a:buFont typeface="Arial" panose="020B0604020202020204" pitchFamily="34" charset="0"/>
              <a:buChar char="•"/>
            </a:pPr>
            <a:endParaRPr lang="en-US" i="0" dirty="0">
              <a:solidFill>
                <a:srgbClr val="0D0D0D"/>
              </a:solidFill>
              <a:effectLst/>
              <a:highlight>
                <a:srgbClr val="FFFFFF"/>
              </a:highlight>
              <a:latin typeface="Söhne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en-US" b="1" i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Söhne"/>
              </a:rPr>
              <a:t>Testing Sites</a:t>
            </a:r>
          </a:p>
          <a:p>
            <a:pPr lvl="1"/>
            <a:r>
              <a:rPr lang="en-US" i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Söhne"/>
              </a:rPr>
              <a:t>Utilize the tool to input page-level summary data on a monthly basis for statistical analysis.</a:t>
            </a:r>
          </a:p>
          <a:p>
            <a:pPr lvl="1"/>
            <a:r>
              <a:rPr lang="en-US" i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Söhne"/>
              </a:rPr>
              <a:t>Each testing point has individual access to its data and analysis.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b="1" i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Söhne"/>
              </a:rPr>
              <a:t>Quality Manager</a:t>
            </a:r>
          </a:p>
          <a:p>
            <a:pPr lvl="1"/>
            <a:r>
              <a:rPr lang="en-US" i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Söhne"/>
              </a:rPr>
              <a:t>Conducts thorough reviews of all reported data.</a:t>
            </a:r>
          </a:p>
          <a:p>
            <a:pPr lvl="1"/>
            <a:r>
              <a:rPr lang="en-US" i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Söhne"/>
              </a:rPr>
              <a:t>Utilizes analytical tools to assess agreement rates, test kit usage, invalid test results, and percentage positive.</a:t>
            </a:r>
          </a:p>
          <a:p>
            <a:pPr lvl="1"/>
            <a:r>
              <a:rPr lang="en-US" i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Söhne"/>
              </a:rPr>
              <a:t>Provides reports to support testing sites and facilitate decision-making.</a:t>
            </a:r>
          </a:p>
          <a:p>
            <a:pPr lvl="1"/>
            <a:r>
              <a:rPr lang="en-US" i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Söhne"/>
              </a:rPr>
              <a:t>Performs analyses at both the district and national levels with controlled access.</a:t>
            </a:r>
          </a:p>
        </p:txBody>
      </p:sp>
    </p:spTree>
    <p:extLst>
      <p:ext uri="{BB962C8B-B14F-4D97-AF65-F5344CB8AC3E}">
        <p14:creationId xmlns:p14="http://schemas.microsoft.com/office/powerpoint/2010/main" val="37995239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292727-7744-E4C1-AF3A-6560548F70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 Flow and Management</a:t>
            </a:r>
          </a:p>
        </p:txBody>
      </p:sp>
      <p:pic>
        <p:nvPicPr>
          <p:cNvPr id="1026" name="Picture 2" descr="Man And Woman Icon Vector. Male And Female Sign And Symbol. Girls And Boys  Royalty Free SVG, Cliparts, Vectors, and Stock Illustration. Image  193545567.">
            <a:extLst>
              <a:ext uri="{FF2B5EF4-FFF2-40B4-BE49-F238E27FC236}">
                <a16:creationId xmlns:a16="http://schemas.microsoft.com/office/drawing/2014/main" id="{844AB208-F747-82C1-70F5-8DC539C352E5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37" t="25756" r="72012" b="25522"/>
          <a:stretch/>
        </p:blipFill>
        <p:spPr bwMode="auto">
          <a:xfrm flipH="1">
            <a:off x="310625" y="5858931"/>
            <a:ext cx="259032" cy="4267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Man And Woman Icon Vector. Male And Female Sign And Symbol. Girls And Boys  Royalty Free SVG, Cliparts, Vectors, and Stock Illustration. Image  193545567.">
            <a:extLst>
              <a:ext uri="{FF2B5EF4-FFF2-40B4-BE49-F238E27FC236}">
                <a16:creationId xmlns:a16="http://schemas.microsoft.com/office/drawing/2014/main" id="{FFA1D2C7-5EFB-042B-698E-6017C6453F4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751" t="25639" r="53165" b="25639"/>
          <a:stretch/>
        </p:blipFill>
        <p:spPr bwMode="auto">
          <a:xfrm flipH="1">
            <a:off x="845718" y="5858930"/>
            <a:ext cx="275392" cy="4267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Man And Woman Icon Vector. Male And Female Sign And Symbol. Girls And Boys  Royalty Free SVG, Cliparts, Vectors, and Stock Illustration. Image  193545567.">
            <a:extLst>
              <a:ext uri="{FF2B5EF4-FFF2-40B4-BE49-F238E27FC236}">
                <a16:creationId xmlns:a16="http://schemas.microsoft.com/office/drawing/2014/main" id="{501AB013-1B6B-DF81-9629-9F94D655DA2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37" t="25756" r="72012" b="25522"/>
          <a:stretch/>
        </p:blipFill>
        <p:spPr bwMode="auto">
          <a:xfrm flipH="1">
            <a:off x="1275819" y="5848770"/>
            <a:ext cx="259032" cy="4267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Man And Woman Icon Vector. Male And Female Sign And Symbol. Girls And Boys  Royalty Free SVG, Cliparts, Vectors, and Stock Illustration. Image  193545567.">
            <a:extLst>
              <a:ext uri="{FF2B5EF4-FFF2-40B4-BE49-F238E27FC236}">
                <a16:creationId xmlns:a16="http://schemas.microsoft.com/office/drawing/2014/main" id="{5E2B3FCB-75E1-BB96-0617-E52ABA9B390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751" t="25639" r="53165" b="25639"/>
          <a:stretch/>
        </p:blipFill>
        <p:spPr bwMode="auto">
          <a:xfrm flipH="1">
            <a:off x="1810912" y="5848769"/>
            <a:ext cx="275392" cy="4267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Man And Woman Icon Vector. Male And Female Sign And Symbol. Girls And Boys  Royalty Free SVG, Cliparts, Vectors, and Stock Illustration. Image  193545567.">
            <a:extLst>
              <a:ext uri="{FF2B5EF4-FFF2-40B4-BE49-F238E27FC236}">
                <a16:creationId xmlns:a16="http://schemas.microsoft.com/office/drawing/2014/main" id="{3FCA9DCE-B240-DA84-C61D-1BB95C5BBE4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37" t="25756" r="72012" b="25522"/>
          <a:stretch/>
        </p:blipFill>
        <p:spPr bwMode="auto">
          <a:xfrm flipH="1">
            <a:off x="6525134" y="5618482"/>
            <a:ext cx="259032" cy="4267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Man And Woman Icon Vector. Male And Female Sign And Symbol. Girls And Boys  Royalty Free SVG, Cliparts, Vectors, and Stock Illustration. Image  193545567.">
            <a:extLst>
              <a:ext uri="{FF2B5EF4-FFF2-40B4-BE49-F238E27FC236}">
                <a16:creationId xmlns:a16="http://schemas.microsoft.com/office/drawing/2014/main" id="{AC699CE8-AC76-EE2E-420F-902C445720B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751" t="25639" r="53165" b="25639"/>
          <a:stretch/>
        </p:blipFill>
        <p:spPr bwMode="auto">
          <a:xfrm flipH="1">
            <a:off x="7060227" y="5618481"/>
            <a:ext cx="275392" cy="4267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Man And Woman Icon Vector. Male And Female Sign And Symbol. Girls And Boys  Royalty Free SVG, Cliparts, Vectors, and Stock Illustration. Image  193545567.">
            <a:extLst>
              <a:ext uri="{FF2B5EF4-FFF2-40B4-BE49-F238E27FC236}">
                <a16:creationId xmlns:a16="http://schemas.microsoft.com/office/drawing/2014/main" id="{16948FF6-7BE3-6842-4A39-C35B864719C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37" t="25756" r="72012" b="25522"/>
          <a:stretch/>
        </p:blipFill>
        <p:spPr bwMode="auto">
          <a:xfrm flipH="1">
            <a:off x="7490328" y="5608321"/>
            <a:ext cx="259032" cy="4267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Man And Woman Icon Vector. Male And Female Sign And Symbol. Girls And Boys  Royalty Free SVG, Cliparts, Vectors, and Stock Illustration. Image  193545567.">
            <a:extLst>
              <a:ext uri="{FF2B5EF4-FFF2-40B4-BE49-F238E27FC236}">
                <a16:creationId xmlns:a16="http://schemas.microsoft.com/office/drawing/2014/main" id="{9088BB75-E65B-8681-458D-B41A0916115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751" t="25639" r="53165" b="25639"/>
          <a:stretch/>
        </p:blipFill>
        <p:spPr bwMode="auto">
          <a:xfrm flipH="1">
            <a:off x="8025421" y="5608320"/>
            <a:ext cx="275392" cy="4267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Security agency icon flat design ...">
            <a:extLst>
              <a:ext uri="{FF2B5EF4-FFF2-40B4-BE49-F238E27FC236}">
                <a16:creationId xmlns:a16="http://schemas.microsoft.com/office/drawing/2014/main" id="{938A6189-B7C5-73BD-F7F3-B0C0B7849E1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257"/>
          <a:stretch/>
        </p:blipFill>
        <p:spPr bwMode="auto">
          <a:xfrm>
            <a:off x="3127028" y="1864784"/>
            <a:ext cx="1628208" cy="13255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organization Vector Icons free download ...">
            <a:extLst>
              <a:ext uri="{FF2B5EF4-FFF2-40B4-BE49-F238E27FC236}">
                <a16:creationId xmlns:a16="http://schemas.microsoft.com/office/drawing/2014/main" id="{0E1F5CE8-1106-986E-50B6-001A1E9842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450" y="4007755"/>
            <a:ext cx="1190462" cy="11904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6" descr="organization Vector Icons free download ...">
            <a:extLst>
              <a:ext uri="{FF2B5EF4-FFF2-40B4-BE49-F238E27FC236}">
                <a16:creationId xmlns:a16="http://schemas.microsoft.com/office/drawing/2014/main" id="{8A6ADDC4-9638-BEA6-C130-57D39AAE90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6584" y="4007754"/>
            <a:ext cx="1190462" cy="11904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0230A12E-6915-68F9-88FD-6D6F5D190B1C}"/>
              </a:ext>
            </a:extLst>
          </p:cNvPr>
          <p:cNvCxnSpPr/>
          <p:nvPr/>
        </p:nvCxnSpPr>
        <p:spPr>
          <a:xfrm>
            <a:off x="1074726" y="3688448"/>
            <a:ext cx="5732811" cy="54187"/>
          </a:xfrm>
          <a:prstGeom prst="line">
            <a:avLst/>
          </a:prstGeom>
          <a:ln w="3810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AD4CDC23-F915-776C-8829-27360FD1010D}"/>
              </a:ext>
            </a:extLst>
          </p:cNvPr>
          <p:cNvCxnSpPr>
            <a:cxnSpLocks/>
          </p:cNvCxnSpPr>
          <p:nvPr/>
        </p:nvCxnSpPr>
        <p:spPr>
          <a:xfrm>
            <a:off x="516262" y="5564294"/>
            <a:ext cx="1365777" cy="44026"/>
          </a:xfrm>
          <a:prstGeom prst="line">
            <a:avLst/>
          </a:prstGeom>
          <a:ln w="3810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55DE6496-463C-223B-947F-B28B752A03BF}"/>
              </a:ext>
            </a:extLst>
          </p:cNvPr>
          <p:cNvCxnSpPr>
            <a:cxnSpLocks/>
          </p:cNvCxnSpPr>
          <p:nvPr/>
        </p:nvCxnSpPr>
        <p:spPr>
          <a:xfrm>
            <a:off x="531853" y="5574455"/>
            <a:ext cx="0" cy="284475"/>
          </a:xfrm>
          <a:prstGeom prst="straightConnector1">
            <a:avLst/>
          </a:prstGeom>
          <a:ln w="38100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BD67AC73-812E-951E-A610-B14B85268083}"/>
              </a:ext>
            </a:extLst>
          </p:cNvPr>
          <p:cNvCxnSpPr>
            <a:cxnSpLocks/>
          </p:cNvCxnSpPr>
          <p:nvPr/>
        </p:nvCxnSpPr>
        <p:spPr>
          <a:xfrm>
            <a:off x="1057340" y="3670906"/>
            <a:ext cx="0" cy="403569"/>
          </a:xfrm>
          <a:prstGeom prst="straightConnector1">
            <a:avLst/>
          </a:prstGeom>
          <a:ln w="38100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4B3C837B-B2BC-1203-CBDC-EAB9902EA81B}"/>
              </a:ext>
            </a:extLst>
          </p:cNvPr>
          <p:cNvCxnSpPr>
            <a:cxnSpLocks/>
          </p:cNvCxnSpPr>
          <p:nvPr/>
        </p:nvCxnSpPr>
        <p:spPr>
          <a:xfrm>
            <a:off x="6823755" y="3724074"/>
            <a:ext cx="0" cy="403569"/>
          </a:xfrm>
          <a:prstGeom prst="straightConnector1">
            <a:avLst/>
          </a:prstGeom>
          <a:ln w="38100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57AEDDCA-0065-A111-423A-28984132104C}"/>
              </a:ext>
            </a:extLst>
          </p:cNvPr>
          <p:cNvCxnSpPr>
            <a:cxnSpLocks/>
          </p:cNvCxnSpPr>
          <p:nvPr/>
        </p:nvCxnSpPr>
        <p:spPr>
          <a:xfrm>
            <a:off x="1882039" y="5601232"/>
            <a:ext cx="0" cy="284475"/>
          </a:xfrm>
          <a:prstGeom prst="straightConnector1">
            <a:avLst/>
          </a:prstGeom>
          <a:ln w="38100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6F3F81E6-C6EA-5FE2-4BC7-C4D168F41457}"/>
              </a:ext>
            </a:extLst>
          </p:cNvPr>
          <p:cNvCxnSpPr>
            <a:cxnSpLocks/>
          </p:cNvCxnSpPr>
          <p:nvPr/>
        </p:nvCxnSpPr>
        <p:spPr>
          <a:xfrm>
            <a:off x="6707970" y="5234691"/>
            <a:ext cx="1365777" cy="44026"/>
          </a:xfrm>
          <a:prstGeom prst="line">
            <a:avLst/>
          </a:prstGeom>
          <a:ln w="3810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2E78CC23-8827-3B52-98E9-8CF32B97BDEC}"/>
              </a:ext>
            </a:extLst>
          </p:cNvPr>
          <p:cNvCxnSpPr>
            <a:cxnSpLocks/>
          </p:cNvCxnSpPr>
          <p:nvPr/>
        </p:nvCxnSpPr>
        <p:spPr>
          <a:xfrm>
            <a:off x="6723561" y="5244852"/>
            <a:ext cx="0" cy="284475"/>
          </a:xfrm>
          <a:prstGeom prst="straightConnector1">
            <a:avLst/>
          </a:prstGeom>
          <a:ln w="38100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E7E9A047-7A78-1F7B-6445-DFAA35F91420}"/>
              </a:ext>
            </a:extLst>
          </p:cNvPr>
          <p:cNvCxnSpPr>
            <a:cxnSpLocks/>
          </p:cNvCxnSpPr>
          <p:nvPr/>
        </p:nvCxnSpPr>
        <p:spPr>
          <a:xfrm>
            <a:off x="8073747" y="5271629"/>
            <a:ext cx="0" cy="284475"/>
          </a:xfrm>
          <a:prstGeom prst="straightConnector1">
            <a:avLst/>
          </a:prstGeom>
          <a:ln w="38100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1" name="TextBox 30">
            <a:extLst>
              <a:ext uri="{FF2B5EF4-FFF2-40B4-BE49-F238E27FC236}">
                <a16:creationId xmlns:a16="http://schemas.microsoft.com/office/drawing/2014/main" id="{8FF174F2-E214-E18D-02C8-DBB59B6FC87D}"/>
              </a:ext>
            </a:extLst>
          </p:cNvPr>
          <p:cNvSpPr txBox="1"/>
          <p:nvPr/>
        </p:nvSpPr>
        <p:spPr>
          <a:xfrm>
            <a:off x="6867840" y="6190139"/>
            <a:ext cx="143297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Facility Level</a:t>
            </a:r>
          </a:p>
        </p:txBody>
      </p:sp>
      <p:pic>
        <p:nvPicPr>
          <p:cNvPr id="3" name="Content Placeholder 3">
            <a:extLst>
              <a:ext uri="{FF2B5EF4-FFF2-40B4-BE49-F238E27FC236}">
                <a16:creationId xmlns:a16="http://schemas.microsoft.com/office/drawing/2014/main" id="{9EF76CE6-93C7-5B13-871D-A10D8B68794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612098" y="2328872"/>
            <a:ext cx="3102743" cy="3357764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9ABFD2A8-3F9D-BB1A-06FB-51452E8EFA11}"/>
              </a:ext>
            </a:extLst>
          </p:cNvPr>
          <p:cNvSpPr txBox="1"/>
          <p:nvPr/>
        </p:nvSpPr>
        <p:spPr>
          <a:xfrm>
            <a:off x="482663" y="6374805"/>
            <a:ext cx="143297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Facility Level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115F050-0BA3-8931-8DFC-C2DB1C6EC04F}"/>
              </a:ext>
            </a:extLst>
          </p:cNvPr>
          <p:cNvSpPr txBox="1"/>
          <p:nvPr/>
        </p:nvSpPr>
        <p:spPr>
          <a:xfrm>
            <a:off x="3016756" y="4468724"/>
            <a:ext cx="255470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District/Province Level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42368BA-42F9-D24E-3C1C-8CD8284AD3EE}"/>
              </a:ext>
            </a:extLst>
          </p:cNvPr>
          <p:cNvSpPr txBox="1"/>
          <p:nvPr/>
        </p:nvSpPr>
        <p:spPr>
          <a:xfrm>
            <a:off x="4836154" y="1812601"/>
            <a:ext cx="255470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National Level</a:t>
            </a:r>
          </a:p>
        </p:txBody>
      </p:sp>
    </p:spTree>
    <p:extLst>
      <p:ext uri="{BB962C8B-B14F-4D97-AF65-F5344CB8AC3E}">
        <p14:creationId xmlns:p14="http://schemas.microsoft.com/office/powerpoint/2010/main" val="4845628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0CECE7-C919-AB49-52A0-9715AA2974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Dashboard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32CE46ED-3BF2-C50C-9269-F26B94E3560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6919" y="1202825"/>
            <a:ext cx="7453614" cy="1845543"/>
          </a:xfr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2898304-1813-5C95-2102-9B63051BCBA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13293" y="3267408"/>
            <a:ext cx="5545298" cy="3510692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6786A1B6-6C8B-0630-2263-AFEEC9A9404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78150" y="1413888"/>
            <a:ext cx="4513850" cy="1680574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E6942FCA-8459-4D59-568C-59447875D8C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9996" y="3048368"/>
            <a:ext cx="2948049" cy="248414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590BFB5-080A-CB19-5A8F-479F99ACCA4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12637" y="4290439"/>
            <a:ext cx="5073478" cy="2484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43784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9DF04E-DDB4-77A2-FFCD-B0A8E445A1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Report Logbook Data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1028" name="Picture 4">
            <a:extLst>
              <a:ext uri="{FF2B5EF4-FFF2-40B4-BE49-F238E27FC236}">
                <a16:creationId xmlns:a16="http://schemas.microsoft.com/office/drawing/2014/main" id="{9DFDA92B-AFDF-9495-A649-DADBB808A2D9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875" y="2609680"/>
            <a:ext cx="5217744" cy="31330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E0E79CA-F88A-C501-D348-03A0D48FE75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90976" y="470039"/>
            <a:ext cx="5596164" cy="63879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796569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2517C3-962E-E3F3-E5C6-8BC589C749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 Analysis 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704C0FBE-13F1-24E7-BE18-28AF56F8640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10715" y="1391813"/>
            <a:ext cx="5149645" cy="4351338"/>
          </a:xfr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81C34B7-C1B0-5F02-E9B8-B59DBE1B811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0"/>
            <a:ext cx="5691417" cy="483413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E9DDE7F-3C4C-F3A3-8624-CA37A7C3613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27569" y="3021030"/>
            <a:ext cx="5318076" cy="36262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611242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BB761CE-8D0C-4345-9553-47D3E1D0F15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5231"/>
            <a:ext cx="12192000" cy="6727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463012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5390</TotalTime>
  <Words>757</Words>
  <Application>Microsoft Office PowerPoint</Application>
  <PresentationFormat>Widescreen</PresentationFormat>
  <Paragraphs>85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9" baseType="lpstr">
      <vt:lpstr>Arial</vt:lpstr>
      <vt:lpstr>Calibri</vt:lpstr>
      <vt:lpstr>Calibri Light</vt:lpstr>
      <vt:lpstr>Söhne</vt:lpstr>
      <vt:lpstr>Office Theme</vt:lpstr>
      <vt:lpstr>Managing HTS Data Management eTools for Logbook Data Management and Analysis</vt:lpstr>
      <vt:lpstr>Agenda </vt:lpstr>
      <vt:lpstr>Overview</vt:lpstr>
      <vt:lpstr>Stakeholders and Their Roles</vt:lpstr>
      <vt:lpstr>Data Flow and Management</vt:lpstr>
      <vt:lpstr>Dashboard</vt:lpstr>
      <vt:lpstr>Report Logbook Data</vt:lpstr>
      <vt:lpstr>Data Analysis </vt:lpstr>
      <vt:lpstr>PowerPoint Presentation</vt:lpstr>
      <vt:lpstr>Implementation Considerations</vt:lpstr>
      <vt:lpstr>Effectiveness and Integration</vt:lpstr>
      <vt:lpstr>Ready to Collaborate and Enhance?</vt:lpstr>
      <vt:lpstr>Demo -- Scenario Overview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Tester Certification</dc:title>
  <dc:creator>Adhikari, Amitabh Prasad (CDC/GHC/DGHT) (CTR)</dc:creator>
  <cp:lastModifiedBy>Adhikari, Amitabh Prasad (CDC/GHC/DGHT) (CTR)</cp:lastModifiedBy>
  <cp:revision>51</cp:revision>
  <dcterms:created xsi:type="dcterms:W3CDTF">2024-04-22T14:21:32Z</dcterms:created>
  <dcterms:modified xsi:type="dcterms:W3CDTF">2024-08-26T11:51:35Z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7b94a7b8-f06c-4dfe-bdcc-9b548fd58c31_Enabled">
    <vt:lpwstr>true</vt:lpwstr>
  </property>
  <property fmtid="{D5CDD505-2E9C-101B-9397-08002B2CF9AE}" pid="3" name="MSIP_Label_7b94a7b8-f06c-4dfe-bdcc-9b548fd58c31_SetDate">
    <vt:lpwstr>2024-04-22T18:37:42Z</vt:lpwstr>
  </property>
  <property fmtid="{D5CDD505-2E9C-101B-9397-08002B2CF9AE}" pid="4" name="MSIP_Label_7b94a7b8-f06c-4dfe-bdcc-9b548fd58c31_Method">
    <vt:lpwstr>Privileged</vt:lpwstr>
  </property>
  <property fmtid="{D5CDD505-2E9C-101B-9397-08002B2CF9AE}" pid="5" name="MSIP_Label_7b94a7b8-f06c-4dfe-bdcc-9b548fd58c31_Name">
    <vt:lpwstr>7b94a7b8-f06c-4dfe-bdcc-9b548fd58c31</vt:lpwstr>
  </property>
  <property fmtid="{D5CDD505-2E9C-101B-9397-08002B2CF9AE}" pid="6" name="MSIP_Label_7b94a7b8-f06c-4dfe-bdcc-9b548fd58c31_SiteId">
    <vt:lpwstr>9ce70869-60db-44fd-abe8-d2767077fc8f</vt:lpwstr>
  </property>
  <property fmtid="{D5CDD505-2E9C-101B-9397-08002B2CF9AE}" pid="7" name="MSIP_Label_7b94a7b8-f06c-4dfe-bdcc-9b548fd58c31_ActionId">
    <vt:lpwstr>785af12a-e1fd-4281-9183-a9ef674c08aa</vt:lpwstr>
  </property>
  <property fmtid="{D5CDD505-2E9C-101B-9397-08002B2CF9AE}" pid="8" name="MSIP_Label_7b94a7b8-f06c-4dfe-bdcc-9b548fd58c31_ContentBits">
    <vt:lpwstr>0</vt:lpwstr>
  </property>
</Properties>
</file>